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76"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36" autoAdjust="0"/>
  </p:normalViewPr>
  <p:slideViewPr>
    <p:cSldViewPr>
      <p:cViewPr varScale="1">
        <p:scale>
          <a:sx n="73" d="100"/>
          <a:sy n="73" d="100"/>
        </p:scale>
        <p:origin x="-189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dirty="0"/>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0B11F4F2-5C8F-4EA2-A55B-04F165E9D7E2}" type="datetimeFigureOut">
              <a:rPr lang="en-US" smtClean="0"/>
              <a:t>9/3/2012</a:t>
            </a:fld>
            <a:endParaRPr lang="en-US" dirty="0"/>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dirty="0"/>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6AF317BA-09F2-4A26-A52A-2530FAF18A73}" type="slidenum">
              <a:rPr lang="en-US" smtClean="0"/>
              <a:t>‹#›</a:t>
            </a:fld>
            <a:endParaRPr lang="en-US" dirty="0"/>
          </a:p>
        </p:txBody>
      </p:sp>
    </p:spTree>
    <p:extLst>
      <p:ext uri="{BB962C8B-B14F-4D97-AF65-F5344CB8AC3E}">
        <p14:creationId xmlns:p14="http://schemas.microsoft.com/office/powerpoint/2010/main" val="360747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a:t>
            </a:fld>
            <a:endParaRPr lang="en-US" dirty="0"/>
          </a:p>
        </p:txBody>
      </p:sp>
    </p:spTree>
    <p:extLst>
      <p:ext uri="{BB962C8B-B14F-4D97-AF65-F5344CB8AC3E}">
        <p14:creationId xmlns:p14="http://schemas.microsoft.com/office/powerpoint/2010/main" val="2769808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10</a:t>
            </a:fld>
            <a:endParaRPr lang="en-US" dirty="0"/>
          </a:p>
        </p:txBody>
      </p:sp>
    </p:spTree>
    <p:extLst>
      <p:ext uri="{BB962C8B-B14F-4D97-AF65-F5344CB8AC3E}">
        <p14:creationId xmlns:p14="http://schemas.microsoft.com/office/powerpoint/2010/main" val="436258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11</a:t>
            </a:fld>
            <a:endParaRPr lang="en-US" dirty="0"/>
          </a:p>
        </p:txBody>
      </p:sp>
    </p:spTree>
    <p:extLst>
      <p:ext uri="{BB962C8B-B14F-4D97-AF65-F5344CB8AC3E}">
        <p14:creationId xmlns:p14="http://schemas.microsoft.com/office/powerpoint/2010/main" val="300704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12</a:t>
            </a:fld>
            <a:endParaRPr lang="en-US" dirty="0"/>
          </a:p>
        </p:txBody>
      </p:sp>
    </p:spTree>
    <p:extLst>
      <p:ext uri="{BB962C8B-B14F-4D97-AF65-F5344CB8AC3E}">
        <p14:creationId xmlns:p14="http://schemas.microsoft.com/office/powerpoint/2010/main" val="1145036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13</a:t>
            </a:fld>
            <a:endParaRPr lang="en-US" dirty="0"/>
          </a:p>
        </p:txBody>
      </p:sp>
    </p:spTree>
    <p:extLst>
      <p:ext uri="{BB962C8B-B14F-4D97-AF65-F5344CB8AC3E}">
        <p14:creationId xmlns:p14="http://schemas.microsoft.com/office/powerpoint/2010/main" val="3104399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14</a:t>
            </a:fld>
            <a:endParaRPr lang="en-US" dirty="0"/>
          </a:p>
        </p:txBody>
      </p:sp>
    </p:spTree>
    <p:extLst>
      <p:ext uri="{BB962C8B-B14F-4D97-AF65-F5344CB8AC3E}">
        <p14:creationId xmlns:p14="http://schemas.microsoft.com/office/powerpoint/2010/main" val="1234582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2</a:t>
            </a:fld>
            <a:endParaRPr lang="en-US" dirty="0"/>
          </a:p>
        </p:txBody>
      </p:sp>
    </p:spTree>
    <p:extLst>
      <p:ext uri="{BB962C8B-B14F-4D97-AF65-F5344CB8AC3E}">
        <p14:creationId xmlns:p14="http://schemas.microsoft.com/office/powerpoint/2010/main" val="3815306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3</a:t>
            </a:fld>
            <a:endParaRPr lang="en-US" dirty="0"/>
          </a:p>
        </p:txBody>
      </p:sp>
    </p:spTree>
    <p:extLst>
      <p:ext uri="{BB962C8B-B14F-4D97-AF65-F5344CB8AC3E}">
        <p14:creationId xmlns:p14="http://schemas.microsoft.com/office/powerpoint/2010/main" val="646443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4</a:t>
            </a:fld>
            <a:endParaRPr lang="en-US" dirty="0"/>
          </a:p>
        </p:txBody>
      </p:sp>
    </p:spTree>
    <p:extLst>
      <p:ext uri="{BB962C8B-B14F-4D97-AF65-F5344CB8AC3E}">
        <p14:creationId xmlns:p14="http://schemas.microsoft.com/office/powerpoint/2010/main" val="309529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a:t>
            </a:r>
            <a:r>
              <a:rPr lang="en-US" baseline="0" dirty="0" smtClean="0"/>
              <a:t> 1.1 on page 2 of text</a:t>
            </a:r>
          </a:p>
          <a:p>
            <a:r>
              <a:rPr lang="en-US" baseline="0" dirty="0" smtClean="0"/>
              <a:t>Pg. 3: Viewed systemically, organizational expectations represent the collective expectations of individual members. These expectations can also be viewed from an individual or subgroup perspective, thereby raising various questions such as these:</a:t>
            </a:r>
          </a:p>
          <a:p>
            <a:pPr marL="175308" indent="-175308">
              <a:buFont typeface="Arial" pitchFamily="34" charset="0"/>
              <a:buChar char="•"/>
            </a:pPr>
            <a:r>
              <a:rPr lang="en-US" baseline="0" dirty="0" smtClean="0"/>
              <a:t>What does the group expect the organization to accomplish, and what expectations does the group have for the principal within the leadership role?</a:t>
            </a:r>
          </a:p>
          <a:p>
            <a:pPr marL="175308" indent="-175308">
              <a:buFont typeface="Arial" pitchFamily="34" charset="0"/>
              <a:buChar char="•"/>
            </a:pPr>
            <a:r>
              <a:rPr lang="en-US" baseline="0" dirty="0" smtClean="0"/>
              <a:t>What do individual members and subgroups expect from the organization and its leader and from each other?</a:t>
            </a:r>
          </a:p>
        </p:txBody>
      </p:sp>
      <p:sp>
        <p:nvSpPr>
          <p:cNvPr id="4" name="Slide Number Placeholder 3"/>
          <p:cNvSpPr>
            <a:spLocks noGrp="1"/>
          </p:cNvSpPr>
          <p:nvPr>
            <p:ph type="sldNum" sz="quarter" idx="10"/>
          </p:nvPr>
        </p:nvSpPr>
        <p:spPr/>
        <p:txBody>
          <a:bodyPr/>
          <a:lstStyle/>
          <a:p>
            <a:fld id="{6AF317BA-09F2-4A26-A52A-2530FAF18A73}" type="slidenum">
              <a:rPr lang="en-US" smtClean="0"/>
              <a:t>5</a:t>
            </a:fld>
            <a:endParaRPr lang="en-US" dirty="0"/>
          </a:p>
        </p:txBody>
      </p:sp>
    </p:spTree>
    <p:extLst>
      <p:ext uri="{BB962C8B-B14F-4D97-AF65-F5344CB8AC3E}">
        <p14:creationId xmlns:p14="http://schemas.microsoft.com/office/powerpoint/2010/main" val="1670124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School</a:t>
            </a:r>
            <a:r>
              <a:rPr lang="en-US" baseline="0" dirty="0" smtClean="0"/>
              <a:t> Improvement Plan, which will be discussed more fully in Chapter 4 of this text, is designed as a framework for all that happens within a school setting. If viewed from a systems approach and properly facilitated by the school principal, this plan can serve as a central focus for leadership. The written plan reflects the important </a:t>
            </a:r>
            <a:r>
              <a:rPr lang="en-US" i="1" baseline="0" dirty="0" smtClean="0"/>
              <a:t>institutional dimension</a:t>
            </a:r>
            <a:r>
              <a:rPr lang="en-US" i="0" baseline="0" dirty="0" smtClean="0"/>
              <a:t> since it specifies the task or purpose that the school desires to accomplish. This plan is shaped by various stakeholders who, through consensus, specify the school’s purpose and direction. Individual </a:t>
            </a:r>
            <a:r>
              <a:rPr lang="en-US" i="1" baseline="0" dirty="0" smtClean="0"/>
              <a:t>roles </a:t>
            </a:r>
            <a:r>
              <a:rPr lang="en-US" i="0" baseline="0" dirty="0" smtClean="0"/>
              <a:t>and responsibilities are identified for plan implementation. Each specified role has organizational </a:t>
            </a:r>
            <a:r>
              <a:rPr lang="en-US" i="1" baseline="0" dirty="0" smtClean="0"/>
              <a:t>expectations</a:t>
            </a:r>
            <a:r>
              <a:rPr lang="en-US" i="0" baseline="0" dirty="0" smtClean="0"/>
              <a:t> for task accomplishment. All institutional dimensions combine to represent a holistic plan. Note, however, that the plan is merely the written </a:t>
            </a:r>
            <a:r>
              <a:rPr lang="en-US" i="1" baseline="0" dirty="0" smtClean="0"/>
              <a:t>intent</a:t>
            </a:r>
            <a:r>
              <a:rPr lang="en-US" i="0" baseline="0" dirty="0" smtClean="0"/>
              <a:t> for task accomplishment. Much more is required of the leader. (p. 3)</a:t>
            </a:r>
            <a:endParaRPr lang="en-US" dirty="0"/>
          </a:p>
        </p:txBody>
      </p:sp>
      <p:sp>
        <p:nvSpPr>
          <p:cNvPr id="4" name="Slide Number Placeholder 3"/>
          <p:cNvSpPr>
            <a:spLocks noGrp="1"/>
          </p:cNvSpPr>
          <p:nvPr>
            <p:ph type="sldNum" sz="quarter" idx="10"/>
          </p:nvPr>
        </p:nvSpPr>
        <p:spPr/>
        <p:txBody>
          <a:bodyPr/>
          <a:lstStyle/>
          <a:p>
            <a:fld id="{6AF317BA-09F2-4A26-A52A-2530FAF18A73}" type="slidenum">
              <a:rPr lang="en-US" smtClean="0"/>
              <a:t>6</a:t>
            </a:fld>
            <a:endParaRPr lang="en-US" dirty="0"/>
          </a:p>
        </p:txBody>
      </p:sp>
    </p:spTree>
    <p:extLst>
      <p:ext uri="{BB962C8B-B14F-4D97-AF65-F5344CB8AC3E}">
        <p14:creationId xmlns:p14="http://schemas.microsoft.com/office/powerpoint/2010/main" val="1487508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7</a:t>
            </a:fld>
            <a:endParaRPr lang="en-US" dirty="0"/>
          </a:p>
        </p:txBody>
      </p:sp>
    </p:spTree>
    <p:extLst>
      <p:ext uri="{BB962C8B-B14F-4D97-AF65-F5344CB8AC3E}">
        <p14:creationId xmlns:p14="http://schemas.microsoft.com/office/powerpoint/2010/main" val="2184898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8</a:t>
            </a:fld>
            <a:endParaRPr lang="en-US" dirty="0"/>
          </a:p>
        </p:txBody>
      </p:sp>
    </p:spTree>
    <p:extLst>
      <p:ext uri="{BB962C8B-B14F-4D97-AF65-F5344CB8AC3E}">
        <p14:creationId xmlns:p14="http://schemas.microsoft.com/office/powerpoint/2010/main" val="2970797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F317BA-09F2-4A26-A52A-2530FAF18A73}" type="slidenum">
              <a:rPr lang="en-US" smtClean="0"/>
              <a:t>9</a:t>
            </a:fld>
            <a:endParaRPr lang="en-US" dirty="0"/>
          </a:p>
        </p:txBody>
      </p:sp>
    </p:spTree>
    <p:extLst>
      <p:ext uri="{BB962C8B-B14F-4D97-AF65-F5344CB8AC3E}">
        <p14:creationId xmlns:p14="http://schemas.microsoft.com/office/powerpoint/2010/main" val="152150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ACDC469-E504-457B-9DE0-472D9445CC7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F33B504-59F0-4600-8583-3676A006A89C}" type="datetimeFigureOut">
              <a:rPr lang="en-US" smtClean="0"/>
              <a:t>9/3/2012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ACDC469-E504-457B-9DE0-472D9445CC77}" type="slidenum">
              <a:rPr lang="en-US" smtClean="0"/>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F33B504-59F0-4600-8583-3676A006A89C}" type="datetimeFigureOut">
              <a:rPr lang="en-US" smtClean="0"/>
              <a:t>9/3/2012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EACDC469-E504-457B-9DE0-472D9445CC77}"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F33B504-59F0-4600-8583-3676A006A89C}" type="datetimeFigureOut">
              <a:rPr lang="en-US" smtClean="0"/>
              <a:t>9/3/2012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ACDC469-E504-457B-9DE0-472D9445CC7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Resources%20I/Facing%20the%20Giants%20%20%20%20Transformational%20Leadership.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Resources%20I/The%20Essence%20of%20Leadership--Collin%20Powell.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The Principal:</a:t>
            </a:r>
            <a:br>
              <a:rPr lang="en-US" sz="3600" dirty="0" smtClean="0"/>
            </a:br>
            <a:r>
              <a:rPr lang="en-US" sz="3600" dirty="0" smtClean="0"/>
              <a:t>A Creative Blend of Substance and Style</a:t>
            </a:r>
            <a:endParaRPr lang="en-US" sz="3600" dirty="0"/>
          </a:p>
        </p:txBody>
      </p:sp>
      <p:sp>
        <p:nvSpPr>
          <p:cNvPr id="3" name="Subtitle 2"/>
          <p:cNvSpPr>
            <a:spLocks noGrp="1"/>
          </p:cNvSpPr>
          <p:nvPr>
            <p:ph type="subTitle" idx="1"/>
          </p:nvPr>
        </p:nvSpPr>
        <p:spPr/>
        <p:txBody>
          <a:bodyPr/>
          <a:lstStyle/>
          <a:p>
            <a:r>
              <a:rPr lang="en-US" dirty="0" smtClean="0"/>
              <a:t>MELS 601</a:t>
            </a:r>
          </a:p>
          <a:p>
            <a:r>
              <a:rPr lang="en-US" dirty="0" smtClean="0"/>
              <a:t>Ch. 1</a:t>
            </a:r>
            <a:endParaRPr lang="en-US" dirty="0"/>
          </a:p>
        </p:txBody>
      </p:sp>
    </p:spTree>
    <p:extLst>
      <p:ext uri="{BB962C8B-B14F-4D97-AF65-F5344CB8AC3E}">
        <p14:creationId xmlns:p14="http://schemas.microsoft.com/office/powerpoint/2010/main" val="2867617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Transformational Leadership</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Transformational leadership “inspires others toward collaboration and interdependence as they work toward a purpose to which they are deeply committed.  </a:t>
            </a:r>
            <a:r>
              <a:rPr lang="en-US" i="1" dirty="0" smtClean="0"/>
              <a:t>It is a leadership style based on influence and is accomplished when leaders ‘delegate and surrender power over people and events in order to achieve power over accomplishments and goal achievement” </a:t>
            </a:r>
            <a:r>
              <a:rPr lang="en-US" i="1" dirty="0" smtClean="0"/>
              <a:t>(Ubben, </a:t>
            </a:r>
            <a:r>
              <a:rPr lang="en-US" i="1" dirty="0" smtClean="0"/>
              <a:t>2011, p. 8).</a:t>
            </a:r>
          </a:p>
          <a:p>
            <a:endParaRPr lang="en-US" dirty="0"/>
          </a:p>
          <a:p>
            <a:r>
              <a:rPr lang="en-US" dirty="0" smtClean="0">
                <a:solidFill>
                  <a:srgbClr val="FF0000"/>
                </a:solidFill>
              </a:rPr>
              <a:t>Do today’s effective principals exhibit these skills? Why or why not?</a:t>
            </a:r>
            <a:endParaRPr lang="en-US" dirty="0">
              <a:solidFill>
                <a:srgbClr val="FF0000"/>
              </a:solidFill>
            </a:endParaRPr>
          </a:p>
        </p:txBody>
      </p:sp>
    </p:spTree>
    <p:extLst>
      <p:ext uri="{BB962C8B-B14F-4D97-AF65-F5344CB8AC3E}">
        <p14:creationId xmlns:p14="http://schemas.microsoft.com/office/powerpoint/2010/main" val="3936864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Transformational Leadership</a:t>
            </a:r>
            <a:endParaRPr lang="en-US" dirty="0"/>
          </a:p>
        </p:txBody>
      </p:sp>
      <p:sp>
        <p:nvSpPr>
          <p:cNvPr id="3" name="Content Placeholder 2"/>
          <p:cNvSpPr>
            <a:spLocks noGrp="1"/>
          </p:cNvSpPr>
          <p:nvPr>
            <p:ph idx="1"/>
          </p:nvPr>
        </p:nvSpPr>
        <p:spPr/>
        <p:txBody>
          <a:bodyPr/>
          <a:lstStyle/>
          <a:p>
            <a:r>
              <a:rPr lang="en-US" dirty="0" smtClean="0">
                <a:hlinkClick r:id="rId3" action="ppaction://hlinkfile"/>
              </a:rPr>
              <a:t>Resources I\Facing the Giants    Transformational Leadership.mp4</a:t>
            </a:r>
            <a:endParaRPr lang="en-US" dirty="0" smtClean="0"/>
          </a:p>
          <a:p>
            <a:endParaRPr lang="en-US" dirty="0"/>
          </a:p>
          <a:p>
            <a:endParaRPr lang="en-US" dirty="0"/>
          </a:p>
        </p:txBody>
      </p:sp>
    </p:spTree>
    <p:extLst>
      <p:ext uri="{BB962C8B-B14F-4D97-AF65-F5344CB8AC3E}">
        <p14:creationId xmlns:p14="http://schemas.microsoft.com/office/powerpoint/2010/main" val="1384248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Transformational Leadership</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rgbClr val="FF0000"/>
                </a:solidFill>
              </a:rPr>
              <a:t>Where does transformational leadership take place?</a:t>
            </a:r>
          </a:p>
          <a:p>
            <a:endParaRPr lang="en-US" dirty="0" smtClean="0">
              <a:solidFill>
                <a:srgbClr val="FF0000"/>
              </a:solidFill>
            </a:endParaRPr>
          </a:p>
          <a:p>
            <a:r>
              <a:rPr lang="en-US" dirty="0" smtClean="0">
                <a:solidFill>
                  <a:srgbClr val="FF0000"/>
                </a:solidFill>
              </a:rPr>
              <a:t>Are all persons in leadership positions transformational leaders?</a:t>
            </a:r>
          </a:p>
          <a:p>
            <a:endParaRPr lang="en-US" dirty="0" smtClean="0">
              <a:solidFill>
                <a:srgbClr val="FF0000"/>
              </a:solidFill>
            </a:endParaRPr>
          </a:p>
          <a:p>
            <a:r>
              <a:rPr lang="en-US" dirty="0" smtClean="0">
                <a:solidFill>
                  <a:srgbClr val="FF0000"/>
                </a:solidFill>
              </a:rPr>
              <a:t>Is only the “designated leader,” or the school principal, a transformational leader?</a:t>
            </a:r>
          </a:p>
          <a:p>
            <a:endParaRPr lang="en-US" dirty="0" smtClean="0">
              <a:solidFill>
                <a:srgbClr val="FF0000"/>
              </a:solidFill>
            </a:endParaRPr>
          </a:p>
          <a:p>
            <a:r>
              <a:rPr lang="en-US" dirty="0" smtClean="0">
                <a:solidFill>
                  <a:srgbClr val="FF0000"/>
                </a:solidFill>
              </a:rPr>
              <a:t>Is transformational leadership equated with school effectiveness as determined by stated goals and objectives? </a:t>
            </a:r>
          </a:p>
          <a:p>
            <a:endParaRPr lang="en-US" dirty="0" smtClean="0">
              <a:solidFill>
                <a:srgbClr val="FF0000"/>
              </a:solidFill>
            </a:endParaRPr>
          </a:p>
          <a:p>
            <a:r>
              <a:rPr lang="en-US" dirty="0" smtClean="0">
                <a:solidFill>
                  <a:srgbClr val="FF0000"/>
                </a:solidFill>
              </a:rPr>
              <a:t>Is it possible to be a transformational leader and not manage?</a:t>
            </a:r>
          </a:p>
          <a:p>
            <a:endParaRPr lang="en-US" dirty="0" smtClean="0">
              <a:solidFill>
                <a:srgbClr val="FF0000"/>
              </a:solidFill>
            </a:endParaRPr>
          </a:p>
          <a:p>
            <a:r>
              <a:rPr lang="en-US" dirty="0" smtClean="0">
                <a:solidFill>
                  <a:srgbClr val="FF0000"/>
                </a:solidFill>
              </a:rPr>
              <a:t>What are challenges you foresee, personally, in becoming a transformational leader?</a:t>
            </a:r>
            <a:endParaRPr lang="en-US" dirty="0">
              <a:solidFill>
                <a:srgbClr val="FF0000"/>
              </a:solidFill>
            </a:endParaRPr>
          </a:p>
        </p:txBody>
      </p:sp>
    </p:spTree>
    <p:extLst>
      <p:ext uri="{BB962C8B-B14F-4D97-AF65-F5344CB8AC3E}">
        <p14:creationId xmlns:p14="http://schemas.microsoft.com/office/powerpoint/2010/main" val="418986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Leadership as Philosophy in Action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school principals enter their schools, they bring with them their values, beliefs, and philosophies. Principals lead from their values! The impact of the principal’s leadership is felt, and is dependent on, what the principal values, and the clarity and commitment the principal displays toward those values” </a:t>
            </a:r>
            <a:r>
              <a:rPr lang="en-US" dirty="0" smtClean="0"/>
              <a:t>(Ubben </a:t>
            </a:r>
            <a:r>
              <a:rPr lang="en-US" dirty="0" smtClean="0"/>
              <a:t>2011, p. 11).</a:t>
            </a:r>
          </a:p>
          <a:p>
            <a:endParaRPr lang="en-US" dirty="0" smtClean="0"/>
          </a:p>
          <a:p>
            <a:r>
              <a:rPr lang="en-US" dirty="0" smtClean="0">
                <a:solidFill>
                  <a:srgbClr val="FF0000"/>
                </a:solidFill>
              </a:rPr>
              <a:t>Discuss</a:t>
            </a:r>
            <a:endParaRPr lang="en-US" dirty="0">
              <a:solidFill>
                <a:srgbClr val="FF0000"/>
              </a:solidFill>
            </a:endParaRPr>
          </a:p>
        </p:txBody>
      </p:sp>
    </p:spTree>
    <p:extLst>
      <p:ext uri="{BB962C8B-B14F-4D97-AF65-F5344CB8AC3E}">
        <p14:creationId xmlns:p14="http://schemas.microsoft.com/office/powerpoint/2010/main" val="4113257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Goleman’s Leadership Styles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69387890"/>
              </p:ext>
            </p:extLst>
          </p:nvPr>
        </p:nvGraphicFramePr>
        <p:xfrm>
          <a:off x="304800" y="1524000"/>
          <a:ext cx="8458200" cy="4480560"/>
        </p:xfrm>
        <a:graphic>
          <a:graphicData uri="http://schemas.openxmlformats.org/drawingml/2006/table">
            <a:tbl>
              <a:tblPr firstRow="1" bandRow="1">
                <a:tableStyleId>{5C22544A-7EE6-4342-B048-85BDC9FD1C3A}</a:tableStyleId>
              </a:tblPr>
              <a:tblGrid>
                <a:gridCol w="2819400"/>
                <a:gridCol w="2819400"/>
                <a:gridCol w="2819400"/>
              </a:tblGrid>
              <a:tr h="555171">
                <a:tc>
                  <a:txBody>
                    <a:bodyPr/>
                    <a:lstStyle/>
                    <a:p>
                      <a:r>
                        <a:rPr lang="en-US" dirty="0" smtClean="0"/>
                        <a:t>Leadership Style</a:t>
                      </a:r>
                      <a:endParaRPr lang="en-US" dirty="0"/>
                    </a:p>
                  </a:txBody>
                  <a:tcPr/>
                </a:tc>
                <a:tc>
                  <a:txBody>
                    <a:bodyPr/>
                    <a:lstStyle/>
                    <a:p>
                      <a:r>
                        <a:rPr lang="en-US" dirty="0" smtClean="0"/>
                        <a:t>Emotional</a:t>
                      </a:r>
                      <a:r>
                        <a:rPr lang="en-US" baseline="0" dirty="0" smtClean="0"/>
                        <a:t> Intelligence Capabilities</a:t>
                      </a:r>
                      <a:endParaRPr lang="en-US" dirty="0"/>
                    </a:p>
                  </a:txBody>
                  <a:tcPr/>
                </a:tc>
                <a:tc>
                  <a:txBody>
                    <a:bodyPr/>
                    <a:lstStyle/>
                    <a:p>
                      <a:r>
                        <a:rPr lang="en-US" dirty="0" smtClean="0"/>
                        <a:t>Impact on Others</a:t>
                      </a:r>
                      <a:endParaRPr lang="en-US" dirty="0"/>
                    </a:p>
                  </a:txBody>
                  <a:tcPr/>
                </a:tc>
              </a:tr>
              <a:tr h="317241">
                <a:tc>
                  <a:txBody>
                    <a:bodyPr/>
                    <a:lstStyle/>
                    <a:p>
                      <a:r>
                        <a:rPr lang="en-US" dirty="0" smtClean="0"/>
                        <a:t>Coercive</a:t>
                      </a:r>
                      <a:endParaRPr lang="en-US" dirty="0"/>
                    </a:p>
                  </a:txBody>
                  <a:tcPr/>
                </a:tc>
                <a:tc>
                  <a:txBody>
                    <a:bodyPr/>
                    <a:lstStyle/>
                    <a:p>
                      <a:r>
                        <a:rPr lang="en-US" dirty="0" smtClean="0"/>
                        <a:t>Initiative,</a:t>
                      </a:r>
                      <a:r>
                        <a:rPr lang="en-US" baseline="0" dirty="0" smtClean="0"/>
                        <a:t> achievement</a:t>
                      </a:r>
                      <a:endParaRPr lang="en-US" dirty="0"/>
                    </a:p>
                  </a:txBody>
                  <a:tcPr/>
                </a:tc>
                <a:tc>
                  <a:txBody>
                    <a:bodyPr/>
                    <a:lstStyle/>
                    <a:p>
                      <a:r>
                        <a:rPr lang="en-US" dirty="0" smtClean="0"/>
                        <a:t>Compliance</a:t>
                      </a:r>
                    </a:p>
                  </a:txBody>
                  <a:tcPr/>
                </a:tc>
              </a:tr>
              <a:tr h="555171">
                <a:tc>
                  <a:txBody>
                    <a:bodyPr/>
                    <a:lstStyle/>
                    <a:p>
                      <a:r>
                        <a:rPr lang="en-US" dirty="0" smtClean="0"/>
                        <a:t>Authoritative</a:t>
                      </a:r>
                      <a:endParaRPr lang="en-US" dirty="0"/>
                    </a:p>
                  </a:txBody>
                  <a:tcPr/>
                </a:tc>
                <a:tc>
                  <a:txBody>
                    <a:bodyPr/>
                    <a:lstStyle/>
                    <a:p>
                      <a:r>
                        <a:rPr lang="en-US" dirty="0" smtClean="0"/>
                        <a:t>Self-confidence,</a:t>
                      </a:r>
                      <a:r>
                        <a:rPr lang="en-US" baseline="0" dirty="0" smtClean="0"/>
                        <a:t> empathy, vision</a:t>
                      </a:r>
                      <a:endParaRPr lang="en-US" dirty="0"/>
                    </a:p>
                  </a:txBody>
                  <a:tcPr/>
                </a:tc>
                <a:tc>
                  <a:txBody>
                    <a:bodyPr/>
                    <a:lstStyle/>
                    <a:p>
                      <a:r>
                        <a:rPr lang="en-US" dirty="0" smtClean="0"/>
                        <a:t>Commitment</a:t>
                      </a:r>
                      <a:endParaRPr lang="en-US" dirty="0"/>
                    </a:p>
                  </a:txBody>
                  <a:tcPr/>
                </a:tc>
              </a:tr>
              <a:tr h="793102">
                <a:tc>
                  <a:txBody>
                    <a:bodyPr/>
                    <a:lstStyle/>
                    <a:p>
                      <a:r>
                        <a:rPr lang="en-US" dirty="0" smtClean="0"/>
                        <a:t>Affiliative</a:t>
                      </a:r>
                      <a:endParaRPr lang="en-US" dirty="0"/>
                    </a:p>
                  </a:txBody>
                  <a:tcPr/>
                </a:tc>
                <a:tc>
                  <a:txBody>
                    <a:bodyPr/>
                    <a:lstStyle/>
                    <a:p>
                      <a:r>
                        <a:rPr lang="en-US" dirty="0" smtClean="0"/>
                        <a:t>Empathy, communication, relationship</a:t>
                      </a:r>
                      <a:endParaRPr lang="en-US" dirty="0"/>
                    </a:p>
                  </a:txBody>
                  <a:tcPr/>
                </a:tc>
                <a:tc>
                  <a:txBody>
                    <a:bodyPr/>
                    <a:lstStyle/>
                    <a:p>
                      <a:r>
                        <a:rPr lang="en-US" dirty="0" smtClean="0"/>
                        <a:t>Contentment</a:t>
                      </a:r>
                      <a:endParaRPr lang="en-US" dirty="0"/>
                    </a:p>
                  </a:txBody>
                  <a:tcPr/>
                </a:tc>
              </a:tr>
              <a:tr h="555171">
                <a:tc>
                  <a:txBody>
                    <a:bodyPr/>
                    <a:lstStyle/>
                    <a:p>
                      <a:r>
                        <a:rPr lang="en-US" dirty="0" smtClean="0"/>
                        <a:t>Democratic</a:t>
                      </a:r>
                      <a:endParaRPr lang="en-US" dirty="0"/>
                    </a:p>
                  </a:txBody>
                  <a:tcPr/>
                </a:tc>
                <a:tc>
                  <a:txBody>
                    <a:bodyPr/>
                    <a:lstStyle/>
                    <a:p>
                      <a:r>
                        <a:rPr lang="en-US" dirty="0" smtClean="0"/>
                        <a:t>Collaboration,</a:t>
                      </a:r>
                      <a:r>
                        <a:rPr lang="en-US" baseline="0" dirty="0" smtClean="0"/>
                        <a:t> team building</a:t>
                      </a:r>
                      <a:endParaRPr lang="en-US" dirty="0"/>
                    </a:p>
                  </a:txBody>
                  <a:tcPr/>
                </a:tc>
                <a:tc>
                  <a:txBody>
                    <a:bodyPr/>
                    <a:lstStyle/>
                    <a:p>
                      <a:r>
                        <a:rPr lang="en-US" dirty="0" smtClean="0"/>
                        <a:t>Collaboration</a:t>
                      </a:r>
                      <a:endParaRPr lang="en-US" dirty="0"/>
                    </a:p>
                  </a:txBody>
                  <a:tcPr/>
                </a:tc>
              </a:tr>
              <a:tr h="555171">
                <a:tc>
                  <a:txBody>
                    <a:bodyPr/>
                    <a:lstStyle/>
                    <a:p>
                      <a:r>
                        <a:rPr lang="en-US" dirty="0" smtClean="0"/>
                        <a:t>Pacesetting</a:t>
                      </a:r>
                      <a:endParaRPr lang="en-US" dirty="0"/>
                    </a:p>
                  </a:txBody>
                  <a:tcPr/>
                </a:tc>
                <a:tc>
                  <a:txBody>
                    <a:bodyPr/>
                    <a:lstStyle/>
                    <a:p>
                      <a:r>
                        <a:rPr lang="en-US" dirty="0" smtClean="0"/>
                        <a:t>Initiative, responsibility, achievement</a:t>
                      </a:r>
                      <a:endParaRPr lang="en-US" dirty="0"/>
                    </a:p>
                  </a:txBody>
                  <a:tcPr/>
                </a:tc>
                <a:tc>
                  <a:txBody>
                    <a:bodyPr/>
                    <a:lstStyle/>
                    <a:p>
                      <a:r>
                        <a:rPr lang="en-US" dirty="0" smtClean="0"/>
                        <a:t>Challenge</a:t>
                      </a:r>
                      <a:endParaRPr lang="en-US" dirty="0"/>
                    </a:p>
                  </a:txBody>
                  <a:tcPr/>
                </a:tc>
              </a:tr>
              <a:tr h="555171">
                <a:tc>
                  <a:txBody>
                    <a:bodyPr/>
                    <a:lstStyle/>
                    <a:p>
                      <a:r>
                        <a:rPr lang="en-US" dirty="0" smtClean="0"/>
                        <a:t>Coaching</a:t>
                      </a:r>
                      <a:endParaRPr lang="en-US" dirty="0"/>
                    </a:p>
                  </a:txBody>
                  <a:tcPr/>
                </a:tc>
                <a:tc>
                  <a:txBody>
                    <a:bodyPr/>
                    <a:lstStyle/>
                    <a:p>
                      <a:r>
                        <a:rPr lang="en-US" dirty="0" smtClean="0"/>
                        <a:t>Self-awareness, empathy, development</a:t>
                      </a:r>
                      <a:endParaRPr lang="en-US" dirty="0"/>
                    </a:p>
                  </a:txBody>
                  <a:tcPr/>
                </a:tc>
                <a:tc>
                  <a:txBody>
                    <a:bodyPr/>
                    <a:lstStyle/>
                    <a:p>
                      <a:r>
                        <a:rPr lang="en-US" dirty="0" smtClean="0"/>
                        <a:t>Growth</a:t>
                      </a:r>
                      <a:endParaRPr lang="en-US" dirty="0"/>
                    </a:p>
                  </a:txBody>
                  <a:tcPr/>
                </a:tc>
              </a:tr>
            </a:tbl>
          </a:graphicData>
        </a:graphic>
      </p:graphicFrame>
      <p:sp>
        <p:nvSpPr>
          <p:cNvPr id="5" name="TextBox 4"/>
          <p:cNvSpPr txBox="1"/>
          <p:nvPr/>
        </p:nvSpPr>
        <p:spPr>
          <a:xfrm>
            <a:off x="642257" y="6103760"/>
            <a:ext cx="7848600" cy="646331"/>
          </a:xfrm>
          <a:prstGeom prst="rect">
            <a:avLst/>
          </a:prstGeom>
          <a:noFill/>
        </p:spPr>
        <p:txBody>
          <a:bodyPr wrap="square" rtlCol="0">
            <a:spAutoFit/>
          </a:bodyPr>
          <a:lstStyle/>
          <a:p>
            <a:r>
              <a:rPr lang="en-US" dirty="0" smtClean="0">
                <a:solidFill>
                  <a:srgbClr val="FF0000"/>
                </a:solidFill>
              </a:rPr>
              <a:t>In groups, discuss and be prepared to report out the most effective combination of leadership style’s for principals in today’s schools. </a:t>
            </a:r>
            <a:endParaRPr lang="en-US" dirty="0">
              <a:solidFill>
                <a:srgbClr val="FF0000"/>
              </a:solidFill>
            </a:endParaRPr>
          </a:p>
        </p:txBody>
      </p:sp>
    </p:spTree>
    <p:extLst>
      <p:ext uri="{BB962C8B-B14F-4D97-AF65-F5344CB8AC3E}">
        <p14:creationId xmlns:p14="http://schemas.microsoft.com/office/powerpoint/2010/main" val="4172942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Roles of Principals in School Improvement</a:t>
            </a:r>
            <a:endParaRPr lang="en-US" dirty="0"/>
          </a:p>
        </p:txBody>
      </p:sp>
      <p:sp>
        <p:nvSpPr>
          <p:cNvPr id="3" name="Content Placeholder 2"/>
          <p:cNvSpPr>
            <a:spLocks noGrp="1"/>
          </p:cNvSpPr>
          <p:nvPr>
            <p:ph idx="1"/>
          </p:nvPr>
        </p:nvSpPr>
        <p:spPr/>
        <p:txBody>
          <a:bodyPr>
            <a:normAutofit fontScale="92500" lnSpcReduction="20000"/>
          </a:bodyPr>
          <a:lstStyle/>
          <a:p>
            <a:pPr marL="633222" indent="-514350">
              <a:buFont typeface="+mj-lt"/>
              <a:buAutoNum type="arabicPeriod"/>
            </a:pPr>
            <a:r>
              <a:rPr lang="en-US" dirty="0" smtClean="0"/>
              <a:t>Principals must be accountable for the academic progress of all students entrusted to their care.</a:t>
            </a:r>
          </a:p>
          <a:p>
            <a:pPr marL="633222" indent="-514350">
              <a:buFont typeface="+mj-lt"/>
              <a:buAutoNum type="arabicPeriod"/>
            </a:pPr>
            <a:endParaRPr lang="en-US" dirty="0"/>
          </a:p>
          <a:p>
            <a:pPr marL="633222" indent="-514350">
              <a:buFont typeface="+mj-lt"/>
              <a:buAutoNum type="arabicPeriod"/>
            </a:pPr>
            <a:r>
              <a:rPr lang="en-US" dirty="0" smtClean="0"/>
              <a:t>Principals must facilitate the social and emotional development of all students regardless of age, race, creed, or intellectual capacity.</a:t>
            </a:r>
          </a:p>
          <a:p>
            <a:pPr marL="633222" indent="-514350">
              <a:buFont typeface="+mj-lt"/>
              <a:buAutoNum type="arabicPeriod"/>
            </a:pPr>
            <a:endParaRPr lang="en-US" dirty="0"/>
          </a:p>
          <a:p>
            <a:pPr marL="633222" indent="-514350">
              <a:buFont typeface="+mj-lt"/>
              <a:buAutoNum type="arabicPeriod"/>
            </a:pPr>
            <a:r>
              <a:rPr lang="en-US" dirty="0" smtClean="0"/>
              <a:t>Principals must foster a climate of collegial support and community through which this complex task might be accomplished.</a:t>
            </a:r>
            <a:endParaRPr lang="en-US" dirty="0"/>
          </a:p>
        </p:txBody>
      </p:sp>
    </p:spTree>
    <p:extLst>
      <p:ext uri="{BB962C8B-B14F-4D97-AF65-F5344CB8AC3E}">
        <p14:creationId xmlns:p14="http://schemas.microsoft.com/office/powerpoint/2010/main" val="301913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Defined</a:t>
            </a:r>
            <a:endParaRPr lang="en-US" dirty="0"/>
          </a:p>
        </p:txBody>
      </p:sp>
      <p:sp>
        <p:nvSpPr>
          <p:cNvPr id="3" name="Content Placeholder 2"/>
          <p:cNvSpPr>
            <a:spLocks noGrp="1"/>
          </p:cNvSpPr>
          <p:nvPr>
            <p:ph idx="1"/>
          </p:nvPr>
        </p:nvSpPr>
        <p:spPr/>
        <p:txBody>
          <a:bodyPr/>
          <a:lstStyle/>
          <a:p>
            <a:r>
              <a:rPr lang="en-US" dirty="0" smtClean="0">
                <a:solidFill>
                  <a:srgbClr val="C00000"/>
                </a:solidFill>
              </a:rPr>
              <a:t>What is leadership?</a:t>
            </a:r>
          </a:p>
          <a:p>
            <a:endParaRPr lang="en-US" dirty="0">
              <a:solidFill>
                <a:srgbClr val="C00000"/>
              </a:solidFill>
            </a:endParaRPr>
          </a:p>
          <a:p>
            <a:r>
              <a:rPr lang="en-US" dirty="0" smtClean="0">
                <a:solidFill>
                  <a:srgbClr val="C00000"/>
                </a:solidFill>
                <a:hlinkClick r:id="rId3" action="ppaction://hlinkfile"/>
              </a:rPr>
              <a:t>Resources I\The Essence of Leadership--Collin Powell.mp4</a:t>
            </a:r>
            <a:endParaRPr lang="en-US" dirty="0" smtClean="0">
              <a:solidFill>
                <a:srgbClr val="C00000"/>
              </a:solidFill>
            </a:endParaRPr>
          </a:p>
          <a:p>
            <a:endParaRPr lang="en-US" dirty="0">
              <a:solidFill>
                <a:srgbClr val="C00000"/>
              </a:solidFill>
            </a:endParaRPr>
          </a:p>
          <a:p>
            <a:endParaRPr lang="en-US" dirty="0">
              <a:solidFill>
                <a:srgbClr val="C00000"/>
              </a:solidFill>
            </a:endParaRPr>
          </a:p>
        </p:txBody>
      </p:sp>
    </p:spTree>
    <p:extLst>
      <p:ext uri="{BB962C8B-B14F-4D97-AF65-F5344CB8AC3E}">
        <p14:creationId xmlns:p14="http://schemas.microsoft.com/office/powerpoint/2010/main" val="9926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Systems Theory</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Institution</a:t>
            </a:r>
            <a:r>
              <a:rPr lang="en-US" dirty="0" smtClean="0"/>
              <a:t> refers to the organization and its necessary functions that must be carried out according to certain expectations.</a:t>
            </a:r>
          </a:p>
          <a:p>
            <a:endParaRPr lang="en-US" dirty="0"/>
          </a:p>
          <a:p>
            <a:r>
              <a:rPr lang="en-US" b="1" dirty="0" smtClean="0"/>
              <a:t>Roles</a:t>
            </a:r>
            <a:r>
              <a:rPr lang="en-US" dirty="0" smtClean="0"/>
              <a:t> are the official positions and offices that have been established to carry out the organization’s purpose and functions.</a:t>
            </a:r>
          </a:p>
          <a:p>
            <a:endParaRPr lang="en-US" dirty="0"/>
          </a:p>
          <a:p>
            <a:r>
              <a:rPr lang="en-US" b="1" dirty="0" smtClean="0"/>
              <a:t>Personality</a:t>
            </a:r>
            <a:r>
              <a:rPr lang="en-US" dirty="0" smtClean="0"/>
              <a:t> is defined as each individual being a complex of previous experiences that have provided him or her with differing orientations to life, to organizations, and to other people. These experiences affect a person’s sense of what is pleasurable, important, and real. They determine the expectations they bring to the role</a:t>
            </a:r>
          </a:p>
        </p:txBody>
      </p:sp>
    </p:spTree>
    <p:extLst>
      <p:ext uri="{BB962C8B-B14F-4D97-AF65-F5344CB8AC3E}">
        <p14:creationId xmlns:p14="http://schemas.microsoft.com/office/powerpoint/2010/main" val="1508222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Systems Theory</a:t>
            </a:r>
            <a:endParaRPr lang="en-US" dirty="0"/>
          </a:p>
        </p:txBody>
      </p:sp>
      <p:sp>
        <p:nvSpPr>
          <p:cNvPr id="3" name="Content Placeholder 2"/>
          <p:cNvSpPr>
            <a:spLocks noGrp="1"/>
          </p:cNvSpPr>
          <p:nvPr>
            <p:ph idx="1"/>
          </p:nvPr>
        </p:nvSpPr>
        <p:spPr/>
        <p:txBody>
          <a:bodyPr/>
          <a:lstStyle/>
          <a:p>
            <a:r>
              <a:rPr lang="en-US" dirty="0" smtClean="0">
                <a:solidFill>
                  <a:srgbClr val="C00000"/>
                </a:solidFill>
              </a:rPr>
              <a:t>How does a principal address both individual and organizational needs to achieve as much congruence as possible?</a:t>
            </a:r>
          </a:p>
          <a:p>
            <a:endParaRPr lang="en-US" dirty="0" smtClean="0">
              <a:solidFill>
                <a:srgbClr val="C00000"/>
              </a:solidFill>
            </a:endParaRPr>
          </a:p>
          <a:p>
            <a:r>
              <a:rPr lang="en-US" dirty="0" smtClean="0">
                <a:solidFill>
                  <a:srgbClr val="C00000"/>
                </a:solidFill>
              </a:rPr>
              <a:t>How can a principal, using social systems theory, run a school?</a:t>
            </a:r>
            <a:endParaRPr lang="en-US" dirty="0">
              <a:solidFill>
                <a:srgbClr val="C00000"/>
              </a:solidFill>
            </a:endParaRPr>
          </a:p>
        </p:txBody>
      </p:sp>
    </p:spTree>
    <p:extLst>
      <p:ext uri="{BB962C8B-B14F-4D97-AF65-F5344CB8AC3E}">
        <p14:creationId xmlns:p14="http://schemas.microsoft.com/office/powerpoint/2010/main" val="321385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School Improvement Plan</a:t>
            </a:r>
            <a:endParaRPr lang="en-US" dirty="0"/>
          </a:p>
        </p:txBody>
      </p:sp>
      <p:sp>
        <p:nvSpPr>
          <p:cNvPr id="3" name="Content Placeholder 2"/>
          <p:cNvSpPr>
            <a:spLocks noGrp="1"/>
          </p:cNvSpPr>
          <p:nvPr>
            <p:ph idx="1"/>
          </p:nvPr>
        </p:nvSpPr>
        <p:spPr/>
        <p:txBody>
          <a:bodyPr/>
          <a:lstStyle/>
          <a:p>
            <a:r>
              <a:rPr lang="en-US" dirty="0" smtClean="0">
                <a:solidFill>
                  <a:srgbClr val="C00000"/>
                </a:solidFill>
              </a:rPr>
              <a:t>How does the SIP reflect an institutional dimension through Systems Theory?</a:t>
            </a:r>
          </a:p>
          <a:p>
            <a:endParaRPr lang="en-US" dirty="0">
              <a:solidFill>
                <a:srgbClr val="C00000"/>
              </a:solidFill>
            </a:endParaRPr>
          </a:p>
          <a:p>
            <a:endParaRPr lang="en-US" dirty="0">
              <a:solidFill>
                <a:srgbClr val="C00000"/>
              </a:solidFill>
            </a:endParaRPr>
          </a:p>
        </p:txBody>
      </p:sp>
    </p:spTree>
    <p:extLst>
      <p:ext uri="{BB962C8B-B14F-4D97-AF65-F5344CB8AC3E}">
        <p14:creationId xmlns:p14="http://schemas.microsoft.com/office/powerpoint/2010/main" val="2573570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School: The Context for Leadership</a:t>
            </a:r>
            <a:endParaRPr lang="en-US" dirty="0"/>
          </a:p>
        </p:txBody>
      </p:sp>
      <p:sp>
        <p:nvSpPr>
          <p:cNvPr id="3" name="Content Placeholder 2"/>
          <p:cNvSpPr>
            <a:spLocks noGrp="1"/>
          </p:cNvSpPr>
          <p:nvPr>
            <p:ph idx="1"/>
          </p:nvPr>
        </p:nvSpPr>
        <p:spPr/>
        <p:txBody>
          <a:bodyPr/>
          <a:lstStyle/>
          <a:p>
            <a:r>
              <a:rPr lang="en-US" dirty="0" smtClean="0"/>
              <a:t>Divide into three groups and discuss schools as defined through metaphors   (p. 4-5) of text</a:t>
            </a:r>
          </a:p>
          <a:p>
            <a:pPr lvl="2"/>
            <a:r>
              <a:rPr lang="en-US" dirty="0" smtClean="0"/>
              <a:t>Group 1: Schools as Machines</a:t>
            </a:r>
          </a:p>
          <a:p>
            <a:pPr lvl="2"/>
            <a:r>
              <a:rPr lang="en-US" dirty="0" smtClean="0"/>
              <a:t>Group 2: Schools as Organisms</a:t>
            </a:r>
            <a:endParaRPr lang="en-US" dirty="0"/>
          </a:p>
          <a:p>
            <a:pPr lvl="2"/>
            <a:r>
              <a:rPr lang="en-US" dirty="0" smtClean="0"/>
              <a:t>Group 3: Schools as Brains</a:t>
            </a:r>
          </a:p>
          <a:p>
            <a:r>
              <a:rPr lang="en-US" dirty="0" smtClean="0">
                <a:solidFill>
                  <a:srgbClr val="C00000"/>
                </a:solidFill>
              </a:rPr>
              <a:t>Be prepared to present out and answer the questions found at the bottom of p. 5 in the text</a:t>
            </a:r>
            <a:endParaRPr lang="en-US" dirty="0">
              <a:solidFill>
                <a:srgbClr val="C00000"/>
              </a:solidFill>
            </a:endParaRPr>
          </a:p>
          <a:p>
            <a:endParaRPr lang="en-US" dirty="0"/>
          </a:p>
        </p:txBody>
      </p:sp>
    </p:spTree>
    <p:extLst>
      <p:ext uri="{BB962C8B-B14F-4D97-AF65-F5344CB8AC3E}">
        <p14:creationId xmlns:p14="http://schemas.microsoft.com/office/powerpoint/2010/main" val="312242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Perspectives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is easy to govern school’s based on a set of ‘standardized expectations’; it is a far greater challenge to examine those expectations according to the needs of the individuals within the setting. Leaders become either reactive or proactive in their response. The reactive mode requires only management of a prescribed order; the proactive mode requires leadership” </a:t>
            </a:r>
            <a:r>
              <a:rPr lang="en-US" dirty="0" smtClean="0"/>
              <a:t>(Ubben, </a:t>
            </a:r>
            <a:r>
              <a:rPr lang="en-US" dirty="0" smtClean="0"/>
              <a:t>2011, p. 7).</a:t>
            </a:r>
          </a:p>
          <a:p>
            <a:endParaRPr lang="en-US" dirty="0" smtClean="0"/>
          </a:p>
          <a:p>
            <a:r>
              <a:rPr lang="en-US" dirty="0" smtClean="0">
                <a:solidFill>
                  <a:srgbClr val="FF0000"/>
                </a:solidFill>
              </a:rPr>
              <a:t>Discuss</a:t>
            </a:r>
            <a:endParaRPr lang="en-US" dirty="0">
              <a:solidFill>
                <a:srgbClr val="FF0000"/>
              </a:solidFill>
            </a:endParaRPr>
          </a:p>
        </p:txBody>
      </p:sp>
    </p:spTree>
    <p:extLst>
      <p:ext uri="{BB962C8B-B14F-4D97-AF65-F5344CB8AC3E}">
        <p14:creationId xmlns:p14="http://schemas.microsoft.com/office/powerpoint/2010/main" val="3762274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Transactional Leadership</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Transactional Leadership is reminiscent of the machine metaphor and places all power and responsibility in the hands of the principal. Adherence to the purpose is based on a reactive response supported by positional and coercive power. It is an exchange of “a day’s work for a day’s pay” with little thought to purposeful commitment” </a:t>
            </a:r>
            <a:r>
              <a:rPr lang="en-US" dirty="0" smtClean="0"/>
              <a:t>(Ubben, </a:t>
            </a:r>
            <a:r>
              <a:rPr lang="en-US" dirty="0" smtClean="0"/>
              <a:t>2011, p. 7).</a:t>
            </a:r>
          </a:p>
          <a:p>
            <a:endParaRPr lang="en-US" dirty="0"/>
          </a:p>
          <a:p>
            <a:r>
              <a:rPr lang="en-US" dirty="0" smtClean="0">
                <a:solidFill>
                  <a:srgbClr val="FF0000"/>
                </a:solidFill>
              </a:rPr>
              <a:t>Is this type of leadership still seen in today’s schools?</a:t>
            </a:r>
          </a:p>
          <a:p>
            <a:r>
              <a:rPr lang="en-US" dirty="0" smtClean="0">
                <a:solidFill>
                  <a:srgbClr val="FF0000"/>
                </a:solidFill>
              </a:rPr>
              <a:t>In what areas is this type of leadership effective?</a:t>
            </a:r>
          </a:p>
          <a:p>
            <a:r>
              <a:rPr lang="en-US" dirty="0" smtClean="0">
                <a:solidFill>
                  <a:srgbClr val="FF0000"/>
                </a:solidFill>
              </a:rPr>
              <a:t>In what areas is this type of leadership ineffective?</a:t>
            </a:r>
          </a:p>
        </p:txBody>
      </p:sp>
    </p:spTree>
    <p:extLst>
      <p:ext uri="{BB962C8B-B14F-4D97-AF65-F5344CB8AC3E}">
        <p14:creationId xmlns:p14="http://schemas.microsoft.com/office/powerpoint/2010/main" val="42708460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WU PowerPoint Them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GWU PowerPoint Theme</Template>
  <TotalTime>201</TotalTime>
  <Words>1041</Words>
  <Application>Microsoft Office PowerPoint</Application>
  <PresentationFormat>On-screen Show (4:3)</PresentationFormat>
  <Paragraphs>105</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GWU PowerPoint Theme</vt:lpstr>
      <vt:lpstr>The Principal: A Creative Blend of Substance and Style</vt:lpstr>
      <vt:lpstr>Roles of Principals in School Improvement</vt:lpstr>
      <vt:lpstr>Leadership Defined</vt:lpstr>
      <vt:lpstr>Social Systems Theory</vt:lpstr>
      <vt:lpstr>Social Systems Theory</vt:lpstr>
      <vt:lpstr>The School Improvement Plan</vt:lpstr>
      <vt:lpstr>The School: The Context for Leadership</vt:lpstr>
      <vt:lpstr>Leadership Perspectives</vt:lpstr>
      <vt:lpstr>Transactional Leadership</vt:lpstr>
      <vt:lpstr>Transformational Leadership</vt:lpstr>
      <vt:lpstr>Transformational Leadership</vt:lpstr>
      <vt:lpstr>Transformational Leadership</vt:lpstr>
      <vt:lpstr>Leadership as Philosophy in Action</vt:lpstr>
      <vt:lpstr>Goleman’s Leadership Styles</vt:lpstr>
    </vt:vector>
  </TitlesOfParts>
  <Company>Caldwell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Church</dc:creator>
  <cp:lastModifiedBy>Jeff Church</cp:lastModifiedBy>
  <cp:revision>17</cp:revision>
  <cp:lastPrinted>2012-09-03T16:29:09Z</cp:lastPrinted>
  <dcterms:created xsi:type="dcterms:W3CDTF">2012-08-30T21:50:50Z</dcterms:created>
  <dcterms:modified xsi:type="dcterms:W3CDTF">2012-09-03T17:22:58Z</dcterms:modified>
</cp:coreProperties>
</file>